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slide" Target="slides/slide75.xml"/><Relationship Id="rId34" Type="http://schemas.openxmlformats.org/officeDocument/2006/relationships/slide" Target="slides/slide30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7" name="Google Shape;507;p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latin typeface="Calibri"/>
                <a:ea typeface="Calibri"/>
                <a:cs typeface="Calibri"/>
                <a:sym typeface="Calibri"/>
              </a:rPr>
              <a:t>An element that is positioned absolutely is taken out of the flow and thus takes up no space when placing other elements.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latin typeface="Calibri"/>
                <a:ea typeface="Calibri"/>
                <a:cs typeface="Calibri"/>
                <a:sym typeface="Calibri"/>
              </a:rPr>
              <a:t>The absolutely positioned element is positioned relative to </a:t>
            </a:r>
            <a:r>
              <a:rPr b="0" i="1" lang="en-US" sz="1200" u="none" cap="none" strike="noStrike">
                <a:latin typeface="Calibri"/>
                <a:ea typeface="Calibri"/>
                <a:cs typeface="Calibri"/>
                <a:sym typeface="Calibri"/>
              </a:rPr>
              <a:t>nearest positioned ancestor (non-static)</a:t>
            </a:r>
            <a:r>
              <a:rPr b="0" i="0" lang="en-US" sz="1200" u="none" cap="none" strike="noStrike"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latin typeface="Calibri"/>
                <a:ea typeface="Calibri"/>
                <a:cs typeface="Calibri"/>
                <a:sym typeface="Calibri"/>
              </a:rPr>
              <a:t>If a positioned ancestor doesn't exist, the initial container (body) is used.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3" name="Google Shape;523;p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latin typeface="Calibri"/>
                <a:ea typeface="Calibri"/>
                <a:cs typeface="Calibri"/>
                <a:sym typeface="Calibri"/>
              </a:rPr>
              <a:t>The elements must be positioned (any position other than static)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0" y="228600"/>
            <a:ext cx="9144000" cy="68580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16" name="Google Shape;16;p2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sp>
        <p:nvSpPr>
          <p:cNvPr id="17" name="Google Shape;17;p2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0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" type="body"/>
          </p:nvPr>
        </p:nvSpPr>
        <p:spPr>
          <a:xfrm>
            <a:off x="396991" y="2504043"/>
            <a:ext cx="2700337" cy="3810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 2">
    <p:bg>
      <p:bgPr>
        <a:solidFill>
          <a:srgbClr val="FFFF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15" id="62" name="Google Shape;62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6408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1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Rutgers Coding Bootcamp |</a:t>
            </a:r>
            <a:endParaRPr/>
          </a:p>
        </p:txBody>
      </p:sp>
      <p:sp>
        <p:nvSpPr>
          <p:cNvPr id="65" name="Google Shape;65;p11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sp>
        <p:nvSpPr>
          <p:cNvPr id="66" name="Google Shape;66;p1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0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1"/>
          <p:cNvSpPr txBox="1"/>
          <p:nvPr>
            <p:ph idx="1" type="body"/>
          </p:nvPr>
        </p:nvSpPr>
        <p:spPr>
          <a:xfrm>
            <a:off x="3962400" y="4037683"/>
            <a:ext cx="2270008" cy="3810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2" type="body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2" type="sldNum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" showMasterSp="0">
  <p:cSld name="1_Blank 3">
    <p:bg>
      <p:bgPr>
        <a:solidFill>
          <a:srgbClr val="FFFFFF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7" id="71" name="Google Shape;7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6408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2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sp>
        <p:nvSpPr>
          <p:cNvPr id="74" name="Google Shape;74;p12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12" type="sldNum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showMasterSp="0">
  <p:cSld name="Title and Content 3">
    <p:bg>
      <p:bgPr>
        <a:solidFill>
          <a:srgbClr val="FFFFFF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D1103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3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UCFB - All Rights Reserved</a:t>
            </a:r>
            <a:endParaRPr/>
          </a:p>
        </p:txBody>
      </p:sp>
      <p:sp>
        <p:nvSpPr>
          <p:cNvPr id="79" name="Google Shape;79;p13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0" name="Google Shape;80;p13"/>
          <p:cNvCxnSpPr/>
          <p:nvPr/>
        </p:nvCxnSpPr>
        <p:spPr>
          <a:xfrm>
            <a:off x="0" y="653853"/>
            <a:ext cx="9144000" cy="1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10" id="81" name="Google Shape;8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871" y="6410337"/>
            <a:ext cx="3968271" cy="44766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3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sp>
        <p:nvSpPr>
          <p:cNvPr id="83" name="Google Shape;83;p13"/>
          <p:cNvSpPr txBox="1"/>
          <p:nvPr>
            <p:ph idx="12" type="sldNum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Slide" showMasterSp="0">
  <p:cSld name="1_Title Slide">
    <p:bg>
      <p:bgPr>
        <a:solidFill>
          <a:srgbClr val="FFFF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/>
          <p:nvPr>
            <p:ph type="title"/>
          </p:nvPr>
        </p:nvSpPr>
        <p:spPr>
          <a:xfrm>
            <a:off x="685800" y="2130426"/>
            <a:ext cx="7772400" cy="147002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14"/>
          <p:cNvSpPr txBox="1"/>
          <p:nvPr>
            <p:ph idx="1" type="body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12" type="sldNum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Content" showMasterSp="0">
  <p:cSld name="1_Title and Content">
    <p:bg>
      <p:bgPr>
        <a:solidFill>
          <a:srgbClr val="FFFF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5"/>
          <p:cNvSpPr txBox="1"/>
          <p:nvPr>
            <p:ph idx="12" type="sldNum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>
  <p:cSld name="Blank 3">
    <p:bg>
      <p:bgPr>
        <a:solidFill>
          <a:srgbClr val="FFFFF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 3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Rutgers Coding Bootcamp |</a:t>
            </a:r>
            <a:endParaRPr/>
          </a:p>
        </p:txBody>
      </p:sp>
      <p:sp>
        <p:nvSpPr>
          <p:cNvPr id="97" name="Google Shape;97;p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sp>
        <p:nvSpPr>
          <p:cNvPr id="98" name="Google Shape;98;p17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0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3962400" y="4037683"/>
            <a:ext cx="2270008" cy="3810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idx="2" type="body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17"/>
          <p:cNvSpPr txBox="1"/>
          <p:nvPr>
            <p:ph idx="12" type="sldNum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" showMasterSp="0">
  <p:cSld name="1_Blank 4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sp>
        <p:nvSpPr>
          <p:cNvPr id="105" name="Google Shape;105;p18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showMasterSp="0">
  <p:cSld name="Title and Content 4">
    <p:bg>
      <p:bgPr>
        <a:solidFill>
          <a:srgbClr val="FFFFFF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9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10" name="Google Shape;110;p19"/>
          <p:cNvCxnSpPr/>
          <p:nvPr/>
        </p:nvCxnSpPr>
        <p:spPr>
          <a:xfrm>
            <a:off x="0" y="653853"/>
            <a:ext cx="9144000" cy="1"/>
          </a:xfrm>
          <a:prstGeom prst="straightConnector1">
            <a:avLst/>
          </a:prstGeom>
          <a:noFill/>
          <a:ln cap="flat" cmpd="sng" w="41275">
            <a:solidFill>
              <a:srgbClr val="40404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11" name="Google Shape;111;p19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sp>
        <p:nvSpPr>
          <p:cNvPr id="112" name="Google Shape;112;p19"/>
          <p:cNvSpPr txBox="1"/>
          <p:nvPr>
            <p:ph idx="12" type="sldNum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>
  <p:cSld name="Blank 4">
    <p:bg>
      <p:bgPr>
        <a:solidFill>
          <a:srgbClr val="FFFFF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idx="12" type="sldNum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">
  <p:cSld name="1_Blank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 4">
    <p:bg>
      <p:bgPr>
        <a:solidFill>
          <a:srgbClr val="BF5700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/>
          <p:nvPr/>
        </p:nvSpPr>
        <p:spPr>
          <a:xfrm flipH="1" rot="10800000">
            <a:off x="426891" y="3691892"/>
            <a:ext cx="6888310" cy="45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426892" y="3963846"/>
            <a:ext cx="4678508" cy="45339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 at UT Austin | </a:t>
            </a:r>
            <a:endParaRPr/>
          </a:p>
        </p:txBody>
      </p:sp>
      <p:sp>
        <p:nvSpPr>
          <p:cNvPr id="118" name="Google Shape;118;p21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sp>
        <p:nvSpPr>
          <p:cNvPr id="119" name="Google Shape;119;p2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0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4953000" y="4036236"/>
            <a:ext cx="2270008" cy="3810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" name="Google Shape;121;p21"/>
          <p:cNvSpPr txBox="1"/>
          <p:nvPr>
            <p:ph idx="2" type="body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Content Placeholder 8" id="122" name="Google Shape;122;p21"/>
          <p:cNvPicPr preferRelativeResize="0"/>
          <p:nvPr/>
        </p:nvPicPr>
        <p:blipFill rotWithShape="1">
          <a:blip r:embed="rId2">
            <a:alphaModFix/>
          </a:blip>
          <a:srcRect b="0" l="0" r="0" t="10219"/>
          <a:stretch/>
        </p:blipFill>
        <p:spPr>
          <a:xfrm>
            <a:off x="0" y="-1"/>
            <a:ext cx="9144000" cy="560978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>
            <p:ph idx="12" type="sldNum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" showMasterSp="0">
  <p:cSld name="1_Blank 5">
    <p:bg>
      <p:bgPr>
        <a:solidFill>
          <a:srgbClr val="BF5700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2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sp>
        <p:nvSpPr>
          <p:cNvPr id="127" name="Google Shape;127;p22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22"/>
          <p:cNvSpPr txBox="1"/>
          <p:nvPr>
            <p:ph idx="12" type="sldNum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showMasterSp="0">
  <p:cSld name="Title and Content 5">
    <p:bg>
      <p:bgPr>
        <a:solidFill>
          <a:srgbClr val="FFFFFF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BF57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3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32" name="Google Shape;132;p23"/>
          <p:cNvCxnSpPr/>
          <p:nvPr/>
        </p:nvCxnSpPr>
        <p:spPr>
          <a:xfrm>
            <a:off x="0" y="653853"/>
            <a:ext cx="9144000" cy="1"/>
          </a:xfrm>
          <a:prstGeom prst="straightConnector1">
            <a:avLst/>
          </a:prstGeom>
          <a:noFill/>
          <a:ln cap="flat" cmpd="sng" w="41275">
            <a:solidFill>
              <a:srgbClr val="BF570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33" name="Google Shape;133;p23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pic>
        <p:nvPicPr>
          <p:cNvPr descr="Content Placeholder 8" id="134" name="Google Shape;134;p23"/>
          <p:cNvPicPr preferRelativeResize="0"/>
          <p:nvPr/>
        </p:nvPicPr>
        <p:blipFill rotWithShape="1">
          <a:blip r:embed="rId2">
            <a:alphaModFix/>
          </a:blip>
          <a:srcRect b="0" l="73429" r="0" t="14127"/>
          <a:stretch/>
        </p:blipFill>
        <p:spPr>
          <a:xfrm>
            <a:off x="-5871" y="6400800"/>
            <a:ext cx="2179730" cy="48135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>
            <p:ph idx="12" type="sldNum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showMasterSp="0">
  <p:cSld name="Title and Content">
    <p:bg>
      <p:bgPr>
        <a:solidFill>
          <a:srgbClr val="FFFFFF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4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4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cxnSp>
        <p:nvCxnSpPr>
          <p:cNvPr id="27" name="Google Shape;27;p4"/>
          <p:cNvCxnSpPr/>
          <p:nvPr/>
        </p:nvCxnSpPr>
        <p:spPr>
          <a:xfrm>
            <a:off x="0" y="653853"/>
            <a:ext cx="9144000" cy="1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>
  <p:cSld name="Blank">
    <p:bg>
      <p:bgPr>
        <a:solidFill>
          <a:srgbClr val="FFFFFF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showMasterSp="0">
  <p:cSld name="Title Only">
    <p:bg>
      <p:bgPr>
        <a:solidFill>
          <a:srgbClr val="FFFFFF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bg>
      <p:bgPr>
        <a:solidFill>
          <a:srgbClr val="FFFFFF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  <a:ln cap="flat" cmpd="sng" w="25400">
            <a:solidFill>
              <a:srgbClr val="3A5E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" name="Google Shape;36;p7"/>
          <p:cNvGrpSpPr/>
          <p:nvPr/>
        </p:nvGrpSpPr>
        <p:grpSpPr>
          <a:xfrm>
            <a:off x="2831735" y="3945633"/>
            <a:ext cx="3917512" cy="486921"/>
            <a:chOff x="0" y="0"/>
            <a:chExt cx="3917511" cy="486920"/>
          </a:xfrm>
        </p:grpSpPr>
        <p:pic>
          <p:nvPicPr>
            <p:cNvPr descr="Content Placeholder 8" id="37" name="Google Shape;37;p7"/>
            <p:cNvPicPr preferRelativeResize="0"/>
            <p:nvPr/>
          </p:nvPicPr>
          <p:blipFill rotWithShape="1">
            <a:blip r:embed="rId2">
              <a:alphaModFix/>
            </a:blip>
            <a:srcRect b="0" l="39449" r="0" t="0"/>
            <a:stretch/>
          </p:blipFill>
          <p:spPr>
            <a:xfrm>
              <a:off x="402618" y="0"/>
              <a:ext cx="3514893" cy="4869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ntent Placeholder 8" id="38" name="Google Shape;38;p7"/>
            <p:cNvPicPr preferRelativeResize="0"/>
            <p:nvPr/>
          </p:nvPicPr>
          <p:blipFill rotWithShape="1">
            <a:blip r:embed="rId2">
              <a:alphaModFix/>
            </a:blip>
            <a:srcRect b="0" l="0" r="92757" t="0"/>
            <a:stretch/>
          </p:blipFill>
          <p:spPr>
            <a:xfrm>
              <a:off x="0" y="0"/>
              <a:ext cx="420451" cy="4869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" name="Google Shape;39;p7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96991" y="2504043"/>
            <a:ext cx="2700337" cy="3810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2" type="body"/>
          </p:nvPr>
        </p:nvSpPr>
        <p:spPr>
          <a:xfrm>
            <a:off x="396992" y="3998593"/>
            <a:ext cx="2270008" cy="3810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7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" showMasterSp="0">
  <p:cSld name="1_Blank 2">
    <p:bg>
      <p:bgPr>
        <a:solidFill>
          <a:srgbClr val="FFFFFF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  <a:ln cap="flat" cmpd="sng" w="25400">
            <a:solidFill>
              <a:srgbClr val="3A5E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8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8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showMasterSp="0">
  <p:cSld name="Title and Content 2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Google Shape;51;p9"/>
          <p:cNvCxnSpPr/>
          <p:nvPr/>
        </p:nvCxnSpPr>
        <p:spPr>
          <a:xfrm>
            <a:off x="0" y="653853"/>
            <a:ext cx="9144000" cy="1"/>
          </a:xfrm>
          <a:prstGeom prst="straightConnector1">
            <a:avLst/>
          </a:prstGeom>
          <a:noFill/>
          <a:ln cap="flat" cmpd="sng" w="4127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" name="Google Shape;52;p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9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grpSp>
        <p:nvGrpSpPr>
          <p:cNvPr id="54" name="Google Shape;54;p9"/>
          <p:cNvGrpSpPr/>
          <p:nvPr/>
        </p:nvGrpSpPr>
        <p:grpSpPr>
          <a:xfrm>
            <a:off x="5232359" y="6411722"/>
            <a:ext cx="3917512" cy="486921"/>
            <a:chOff x="0" y="0"/>
            <a:chExt cx="3917511" cy="486920"/>
          </a:xfrm>
        </p:grpSpPr>
        <p:pic>
          <p:nvPicPr>
            <p:cNvPr descr="Content Placeholder 8" id="55" name="Google Shape;55;p9"/>
            <p:cNvPicPr preferRelativeResize="0"/>
            <p:nvPr/>
          </p:nvPicPr>
          <p:blipFill rotWithShape="1">
            <a:blip r:embed="rId2">
              <a:alphaModFix/>
            </a:blip>
            <a:srcRect b="0" l="39449" r="0" t="0"/>
            <a:stretch/>
          </p:blipFill>
          <p:spPr>
            <a:xfrm>
              <a:off x="402618" y="0"/>
              <a:ext cx="3514893" cy="4869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ntent Placeholder 8" id="56" name="Google Shape;56;p9"/>
            <p:cNvPicPr preferRelativeResize="0"/>
            <p:nvPr/>
          </p:nvPicPr>
          <p:blipFill rotWithShape="1">
            <a:blip r:embed="rId2">
              <a:alphaModFix/>
            </a:blip>
            <a:srcRect b="0" l="0" r="92757" t="0"/>
            <a:stretch/>
          </p:blipFill>
          <p:spPr>
            <a:xfrm>
              <a:off x="0" y="0"/>
              <a:ext cx="420451" cy="4869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" name="Google Shape;57;p9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>
  <p:cSld name="Blank 2">
    <p:bg>
      <p:bgPr>
        <a:solidFill>
          <a:srgbClr val="FFFFF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8462778" y="6429694"/>
            <a:ext cx="224023" cy="2184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0404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1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sp>
        <p:nvSpPr>
          <p:cNvPr id="9" name="Google Shape;9;p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1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2.png"/><Relationship Id="rId4" Type="http://schemas.openxmlformats.org/officeDocument/2006/relationships/hyperlink" Target="https://css-tricks.com/all-about-floats/" TargetMode="External"/><Relationship Id="rId5" Type="http://schemas.openxmlformats.org/officeDocument/2006/relationships/image" Target="../media/image3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3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1.png"/><Relationship Id="rId4" Type="http://schemas.openxmlformats.org/officeDocument/2006/relationships/hyperlink" Target="https://youtu.be/0lpxKw6E90Y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6.png"/><Relationship Id="rId4" Type="http://schemas.openxmlformats.org/officeDocument/2006/relationships/image" Target="../media/image2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0.png"/><Relationship Id="rId4" Type="http://schemas.openxmlformats.org/officeDocument/2006/relationships/image" Target="../media/image4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5.png"/><Relationship Id="rId4" Type="http://schemas.openxmlformats.org/officeDocument/2006/relationships/image" Target="../media/image4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youtu.be/sHfJn0jqBro" TargetMode="External"/><Relationship Id="rId4" Type="http://schemas.openxmlformats.org/officeDocument/2006/relationships/image" Target="../media/image4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://learn.shayhowe.com/html-css/positioning-content/" TargetMode="External"/><Relationship Id="rId4" Type="http://schemas.openxmlformats.org/officeDocument/2006/relationships/hyperlink" Target="http://learn.shayhowe.com/html-css/positioning-content/" TargetMode="External"/><Relationship Id="rId5" Type="http://schemas.openxmlformats.org/officeDocument/2006/relationships/image" Target="../media/image5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youtu.be/yWXgnQaWSW0" TargetMode="External"/><Relationship Id="rId4" Type="http://schemas.openxmlformats.org/officeDocument/2006/relationships/image" Target="../media/image4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4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2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6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Heroes of CSS</a:t>
            </a:r>
            <a:endParaRPr/>
          </a:p>
        </p:txBody>
      </p: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Unit 1.3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Critical Question</a:t>
            </a:r>
            <a:endParaRPr/>
          </a:p>
        </p:txBody>
      </p:sp>
      <p:sp>
        <p:nvSpPr>
          <p:cNvPr id="195" name="Google Shape;195;p33"/>
          <p:cNvSpPr txBox="1"/>
          <p:nvPr/>
        </p:nvSpPr>
        <p:spPr>
          <a:xfrm>
            <a:off x="1438275" y="2819400"/>
            <a:ext cx="6457951" cy="10981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1" lang="en-US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“CSS?”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 / CSS Definitions </a:t>
            </a: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(*yawn* unimportant)</a:t>
            </a:r>
            <a:endParaRPr/>
          </a:p>
        </p:txBody>
      </p:sp>
      <p:sp>
        <p:nvSpPr>
          <p:cNvPr id="201" name="Google Shape;201;p34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HTML: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Hypertext Markup Language – (Content)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CSS: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Cascading Style Sheets – (Appearance)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HTML/CSS are the “languages of the web.”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Together they define both the content and the aesthetics of a webpage – handling everything from the layouts, colors, fonts, and content placement. 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(JavaScript is the third – handling logic, animation, etc.)</a:t>
            </a:r>
            <a:endParaRPr/>
          </a:p>
        </p:txBody>
      </p:sp>
      <p:pic>
        <p:nvPicPr>
          <p:cNvPr descr="Picture 2" id="202" name="Google Shape;20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9285" y="4631587"/>
            <a:ext cx="1873915" cy="14942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3" id="203" name="Google Shape;20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43200" y="4648200"/>
            <a:ext cx="2971800" cy="1492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 / CSS Analogy</a:t>
            </a:r>
            <a:endParaRPr/>
          </a:p>
        </p:txBody>
      </p:sp>
      <p:sp>
        <p:nvSpPr>
          <p:cNvPr id="209" name="Google Shape;209;p35"/>
          <p:cNvSpPr txBox="1"/>
          <p:nvPr/>
        </p:nvSpPr>
        <p:spPr>
          <a:xfrm>
            <a:off x="457200" y="990600"/>
            <a:ext cx="4100946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 Alone</a:t>
            </a:r>
            <a:endParaRPr/>
          </a:p>
          <a:p>
            <a:pPr indent="-257175" lvl="0" marL="257175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Like writing papers in “Notepad.” </a:t>
            </a:r>
            <a:endParaRPr/>
          </a:p>
          <a:p>
            <a:pPr indent="-142875" lvl="0" marL="257175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only write unformatted text. </a:t>
            </a:r>
            <a:endParaRPr/>
          </a:p>
        </p:txBody>
      </p:sp>
      <p:sp>
        <p:nvSpPr>
          <p:cNvPr id="210" name="Google Shape;210;p35"/>
          <p:cNvSpPr txBox="1"/>
          <p:nvPr/>
        </p:nvSpPr>
        <p:spPr>
          <a:xfrm>
            <a:off x="4743201" y="990600"/>
            <a:ext cx="4100946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 / CSS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Like writing papers in Microsoft Word.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format text, page settings, alignment, etc. based on “highlighting” and menu options.</a:t>
            </a:r>
            <a:endParaRPr/>
          </a:p>
        </p:txBody>
      </p:sp>
      <p:pic>
        <p:nvPicPr>
          <p:cNvPr descr="Picture 2" id="211" name="Google Shape;21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827" y="4449762"/>
            <a:ext cx="1676401" cy="1676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4" id="212" name="Google Shape;212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94876" y="4602162"/>
            <a:ext cx="1475766" cy="1448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Basic HTML Page - Result</a:t>
            </a:r>
            <a:endParaRPr/>
          </a:p>
        </p:txBody>
      </p:sp>
      <p:pic>
        <p:nvPicPr>
          <p:cNvPr descr="Picture 3" id="218" name="Google Shape;21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9637" y="838200"/>
            <a:ext cx="7324726" cy="539115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Enter CSS - Result</a:t>
            </a:r>
            <a:endParaRPr/>
          </a:p>
        </p:txBody>
      </p:sp>
      <p:pic>
        <p:nvPicPr>
          <p:cNvPr descr="Picture 2" id="224" name="Google Shape;22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7800" y="762000"/>
            <a:ext cx="6781800" cy="5581014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slow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Critical Question</a:t>
            </a:r>
            <a:endParaRPr/>
          </a:p>
        </p:txBody>
      </p:sp>
      <p:sp>
        <p:nvSpPr>
          <p:cNvPr id="230" name="Google Shape;230;p38"/>
          <p:cNvSpPr txBox="1"/>
          <p:nvPr/>
        </p:nvSpPr>
        <p:spPr>
          <a:xfrm>
            <a:off x="457200" y="1752600"/>
            <a:ext cx="8382000" cy="3797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96"/>
              <a:buFont typeface="Arial"/>
              <a:buNone/>
            </a:pPr>
            <a:r>
              <a:rPr b="1" i="1" lang="en-US" sz="369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 we style HTML…</a:t>
            </a:r>
            <a:endParaRPr b="0" i="0" sz="202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24"/>
              <a:buFont typeface="Arial"/>
              <a:buNone/>
            </a:pPr>
            <a:r>
              <a:t/>
            </a:r>
            <a:endParaRPr b="0" i="0" sz="202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96"/>
              <a:buFont typeface="Arial"/>
              <a:buNone/>
            </a:pPr>
            <a:r>
              <a:rPr b="1" i="1" lang="en-US" sz="369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-US" sz="369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Elements?</a:t>
            </a:r>
            <a:endParaRPr b="0" i="0" sz="202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24"/>
              <a:buFont typeface="Arial"/>
              <a:buNone/>
            </a:pPr>
            <a:r>
              <a:t/>
            </a:r>
            <a:endParaRPr b="0" i="0" sz="202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96"/>
              <a:buFont typeface="Arial"/>
              <a:buNone/>
            </a:pPr>
            <a:r>
              <a:rPr b="0" i="1" lang="en-US" sz="369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Classes?</a:t>
            </a:r>
            <a:endParaRPr b="0" i="0" sz="202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24"/>
              <a:buFont typeface="Arial"/>
              <a:buNone/>
            </a:pPr>
            <a:r>
              <a:t/>
            </a:r>
            <a:endParaRPr b="0" i="0" sz="202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96"/>
              <a:buFont typeface="Arial"/>
              <a:buNone/>
            </a:pPr>
            <a:r>
              <a:rPr b="0" i="1" lang="en-US" sz="369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IDs?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CSS Syntax</a:t>
            </a:r>
            <a:endParaRPr/>
          </a:p>
        </p:txBody>
      </p:sp>
      <p:sp>
        <p:nvSpPr>
          <p:cNvPr id="236" name="Google Shape;236;p39"/>
          <p:cNvSpPr txBox="1"/>
          <p:nvPr/>
        </p:nvSpPr>
        <p:spPr>
          <a:xfrm>
            <a:off x="457200" y="828114"/>
            <a:ext cx="8153400" cy="3352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226313" lvl="0" marL="2263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0"/>
              <a:buFont typeface="Arial"/>
              <a:buChar char="•"/>
            </a:pPr>
            <a:r>
              <a:rPr b="0" i="0" lang="en-US" sz="17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CSS works by hooking onto </a:t>
            </a:r>
            <a:r>
              <a:rPr b="1" i="0" lang="en-US" sz="17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selectors</a:t>
            </a:r>
            <a:r>
              <a:rPr b="0" i="0" lang="en-US" sz="17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added into HTML using </a:t>
            </a:r>
            <a:r>
              <a:rPr b="1" i="0" lang="en-US" sz="17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classes</a:t>
            </a:r>
            <a:r>
              <a:rPr b="0" i="0" lang="en-US" sz="17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0" lang="en-US" sz="17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identifiers.</a:t>
            </a:r>
            <a:endParaRPr b="0" i="0" sz="2112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2201" lvl="0" marL="22631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112"/>
              <a:buFont typeface="Arial"/>
              <a:buNone/>
            </a:pPr>
            <a:r>
              <a:t/>
            </a:r>
            <a:endParaRPr b="0" i="0" sz="2112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6313" lvl="0" marL="22631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60"/>
              <a:buFont typeface="Arial"/>
              <a:buChar char="•"/>
            </a:pPr>
            <a:r>
              <a:rPr b="0" i="0" lang="en-US" sz="17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Classes use </a:t>
            </a:r>
            <a:r>
              <a:rPr b="1" i="0" lang="en-US" sz="17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.classname, </a:t>
            </a:r>
            <a:r>
              <a:rPr b="0" i="0" lang="en-US" sz="17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IDs use </a:t>
            </a:r>
            <a:r>
              <a:rPr b="1" i="0" lang="en-US" sz="17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#idname</a:t>
            </a:r>
            <a:r>
              <a:rPr b="0" i="0" lang="en-US" sz="17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elements use just their name.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2013" lvl="0" marL="22631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6313" lvl="0" marL="22631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60"/>
              <a:buFont typeface="Arial"/>
              <a:buChar char="•"/>
            </a:pPr>
            <a:r>
              <a:rPr b="0" i="0" lang="en-US" sz="17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Once hooked, we apply </a:t>
            </a:r>
            <a:r>
              <a:rPr b="1" i="0" lang="en-US" sz="17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styles </a:t>
            </a:r>
            <a:r>
              <a:rPr b="0" i="0" lang="en-US" sz="17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those HTML elements using CSS.</a:t>
            </a:r>
            <a:endParaRPr b="0" i="0" sz="2112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2201" lvl="0" marL="22631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112"/>
              <a:buFont typeface="Arial"/>
              <a:buNone/>
            </a:pPr>
            <a:r>
              <a:t/>
            </a:r>
            <a:endParaRPr b="0" i="0" sz="2112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112"/>
              <a:buFont typeface="Arial"/>
              <a:buNone/>
            </a:pPr>
            <a:r>
              <a:t/>
            </a:r>
            <a:endParaRPr b="0" i="0" sz="2112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112"/>
              <a:buFont typeface="Arial"/>
              <a:buNone/>
            </a:pPr>
            <a:r>
              <a:t/>
            </a:r>
            <a:endParaRPr b="0" i="0" sz="2112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2" id="237" name="Google Shape;23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281" y="3365074"/>
            <a:ext cx="8409695" cy="2883326"/>
          </a:xfrm>
          <a:prstGeom prst="rect">
            <a:avLst/>
          </a:prstGeom>
          <a:noFill/>
          <a:ln cap="flat" cmpd="sng" w="9525">
            <a:solidFill>
              <a:srgbClr val="2E75B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Selectors</a:t>
            </a:r>
            <a:endParaRPr/>
          </a:p>
        </p:txBody>
      </p:sp>
      <p:sp>
        <p:nvSpPr>
          <p:cNvPr id="243" name="Google Shape;243;p40"/>
          <p:cNvSpPr txBox="1"/>
          <p:nvPr/>
        </p:nvSpPr>
        <p:spPr>
          <a:xfrm>
            <a:off x="3648169" y="690339"/>
            <a:ext cx="4869357" cy="4625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Applies to all &lt;p&gt; elements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Calibri"/>
              <a:buNone/>
            </a:pPr>
            <a:r>
              <a:rPr b="0" i="1" lang="en-US" sz="1800" u="none" cap="none" strike="noStrike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rPr>
              <a:t>p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Calibri"/>
              <a:buNone/>
            </a:pPr>
            <a:r>
              <a:rPr b="0" i="1" lang="en-US" sz="1800" u="none" cap="none" strike="noStrike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rPr>
              <a:t>    background-color: blue;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Calibri"/>
              <a:buNone/>
            </a:pPr>
            <a:r>
              <a:rPr b="0" i="1" lang="en-US" sz="1800" u="none" cap="none" strike="noStrike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Applies to all elements with class=“classItem"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Calibri"/>
              <a:buNone/>
            </a:pPr>
            <a:r>
              <a:rPr b="0" i="1" lang="en-US" sz="1800" u="none" cap="none" strike="noStrike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.classItem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Calibri"/>
              <a:buNone/>
            </a:pPr>
            <a:r>
              <a:rPr b="0" i="1" lang="en-US" sz="1800" u="none" cap="none" strike="noStrike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    background-color: orange;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Calibri"/>
              <a:buNone/>
            </a:pPr>
            <a:r>
              <a:rPr b="0" i="1" lang="en-US" sz="1800" u="none" cap="none" strike="noStrike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Applies to all elements with id=“idItem"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#idItem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    background-color: green;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/>
          </a:p>
        </p:txBody>
      </p:sp>
      <p:sp>
        <p:nvSpPr>
          <p:cNvPr id="244" name="Google Shape;244;p40"/>
          <p:cNvSpPr txBox="1"/>
          <p:nvPr/>
        </p:nvSpPr>
        <p:spPr>
          <a:xfrm>
            <a:off x="311253" y="1225524"/>
            <a:ext cx="2207405" cy="631191"/>
          </a:xfrm>
          <a:prstGeom prst="rect">
            <a:avLst/>
          </a:prstGeom>
          <a:gradFill>
            <a:gsLst>
              <a:gs pos="0">
                <a:srgbClr val="5F82CB"/>
              </a:gs>
              <a:gs pos="50000">
                <a:srgbClr val="3E70CA"/>
              </a:gs>
              <a:gs pos="100000">
                <a:srgbClr val="2F61BA"/>
              </a:gs>
            </a:gsLst>
            <a:lin ang="5400000" scaled="0"/>
          </a:gradFill>
          <a:ln cap="flat" cmpd="sng" w="952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Element name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1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(p, a, div, span, etc)</a:t>
            </a:r>
            <a:endParaRPr/>
          </a:p>
        </p:txBody>
      </p:sp>
      <p:sp>
        <p:nvSpPr>
          <p:cNvPr id="245" name="Google Shape;245;p40"/>
          <p:cNvSpPr txBox="1"/>
          <p:nvPr/>
        </p:nvSpPr>
        <p:spPr>
          <a:xfrm>
            <a:off x="144431" y="2779488"/>
            <a:ext cx="3166218" cy="637541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rgbClr val="AD5B2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Period (.) + variable name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1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(.myDiv, .phoneNumber, etc.)</a:t>
            </a:r>
            <a:endParaRPr/>
          </a:p>
        </p:txBody>
      </p:sp>
      <p:sp>
        <p:nvSpPr>
          <p:cNvPr id="246" name="Google Shape;246;p40"/>
          <p:cNvSpPr txBox="1"/>
          <p:nvPr/>
        </p:nvSpPr>
        <p:spPr>
          <a:xfrm>
            <a:off x="162682" y="4269953"/>
            <a:ext cx="2734703" cy="631191"/>
          </a:xfrm>
          <a:prstGeom prst="rect">
            <a:avLst/>
          </a:pr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63500" rotWithShape="0" dir="5400000" dist="19050">
              <a:srgbClr val="000000">
                <a:alpha val="62745"/>
              </a:srgbClr>
            </a:outerShdw>
          </a:effectLst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Hash (#) + variable name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1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(#myDiv, #phoneNumber)</a:t>
            </a:r>
            <a:endParaRPr/>
          </a:p>
        </p:txBody>
      </p:sp>
      <p:cxnSp>
        <p:nvCxnSpPr>
          <p:cNvPr id="247" name="Google Shape;247;p40"/>
          <p:cNvCxnSpPr/>
          <p:nvPr/>
        </p:nvCxnSpPr>
        <p:spPr>
          <a:xfrm>
            <a:off x="3000861" y="4603671"/>
            <a:ext cx="547007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248" name="Google Shape;248;p40"/>
          <p:cNvCxnSpPr/>
          <p:nvPr/>
        </p:nvCxnSpPr>
        <p:spPr>
          <a:xfrm>
            <a:off x="3294507" y="3041579"/>
            <a:ext cx="363094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249" name="Google Shape;249;p40"/>
          <p:cNvSpPr txBox="1"/>
          <p:nvPr/>
        </p:nvSpPr>
        <p:spPr>
          <a:xfrm>
            <a:off x="264282" y="769350"/>
            <a:ext cx="1842193" cy="3581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Element selector</a:t>
            </a:r>
            <a:endParaRPr/>
          </a:p>
        </p:txBody>
      </p:sp>
      <p:sp>
        <p:nvSpPr>
          <p:cNvPr id="250" name="Google Shape;250;p40"/>
          <p:cNvSpPr txBox="1"/>
          <p:nvPr/>
        </p:nvSpPr>
        <p:spPr>
          <a:xfrm>
            <a:off x="302382" y="2325696"/>
            <a:ext cx="1524408" cy="3581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Class Selector</a:t>
            </a:r>
            <a:endParaRPr/>
          </a:p>
        </p:txBody>
      </p:sp>
      <p:sp>
        <p:nvSpPr>
          <p:cNvPr id="251" name="Google Shape;251;p40"/>
          <p:cNvSpPr txBox="1"/>
          <p:nvPr/>
        </p:nvSpPr>
        <p:spPr>
          <a:xfrm>
            <a:off x="315082" y="3821430"/>
            <a:ext cx="1218901" cy="358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 Selector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1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CSS Selectors</a:t>
            </a:r>
            <a:endParaRPr/>
          </a:p>
        </p:txBody>
      </p:sp>
      <p:sp>
        <p:nvSpPr>
          <p:cNvPr id="257" name="Google Shape;257;p41"/>
          <p:cNvSpPr txBox="1"/>
          <p:nvPr/>
        </p:nvSpPr>
        <p:spPr>
          <a:xfrm>
            <a:off x="638269" y="1046480"/>
            <a:ext cx="2480393" cy="2326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background-color: blue;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.classItem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background-color: orange;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#idItem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background-color: green;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/>
          </a:p>
        </p:txBody>
      </p:sp>
      <p:sp>
        <p:nvSpPr>
          <p:cNvPr id="258" name="Google Shape;258;p41"/>
          <p:cNvSpPr txBox="1"/>
          <p:nvPr/>
        </p:nvSpPr>
        <p:spPr>
          <a:xfrm>
            <a:off x="4405617" y="932180"/>
            <a:ext cx="4488953" cy="2758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&lt;p&gt;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A paragraph with a blue background.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&lt;/p&gt;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&lt;div class=“classItem"&gt;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A div with an orange background.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&lt;/div&gt;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&lt;div id=“idItem"&gt;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A div with a green background.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&lt;/div&gt;</a:t>
            </a:r>
            <a:endParaRPr/>
          </a:p>
        </p:txBody>
      </p:sp>
      <p:sp>
        <p:nvSpPr>
          <p:cNvPr id="259" name="Google Shape;259;p41"/>
          <p:cNvSpPr txBox="1"/>
          <p:nvPr/>
        </p:nvSpPr>
        <p:spPr>
          <a:xfrm>
            <a:off x="3604382" y="1732279"/>
            <a:ext cx="583666" cy="1158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Calibri"/>
              <a:buNone/>
            </a:pPr>
            <a:r>
              <a:rPr b="0" i="0" lang="en-US" sz="7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</p:txBody>
      </p:sp>
      <p:pic>
        <p:nvPicPr>
          <p:cNvPr descr="cssSelector.png" id="260" name="Google Shape;26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464" y="3948308"/>
            <a:ext cx="7315201" cy="198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2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Lingering Questions</a:t>
            </a:r>
            <a:endParaRPr/>
          </a:p>
        </p:txBody>
      </p:sp>
      <p:sp>
        <p:nvSpPr>
          <p:cNvPr id="266" name="Google Shape;266;p42"/>
          <p:cNvSpPr txBox="1"/>
          <p:nvPr/>
        </p:nvSpPr>
        <p:spPr>
          <a:xfrm>
            <a:off x="1438275" y="2819400"/>
            <a:ext cx="6457951" cy="10981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1" lang="en-US" sz="5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Questions so far?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Admin Work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3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Relative File Paths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4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Relative File Paths</a:t>
            </a:r>
            <a:endParaRPr/>
          </a:p>
        </p:txBody>
      </p:sp>
      <p:pic>
        <p:nvPicPr>
          <p:cNvPr descr="Picture 3" id="277" name="Google Shape;27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" y="838200"/>
            <a:ext cx="9128760" cy="448359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4"/>
          <p:cNvSpPr txBox="1"/>
          <p:nvPr/>
        </p:nvSpPr>
        <p:spPr>
          <a:xfrm>
            <a:off x="457200" y="5522538"/>
            <a:ext cx="8153400" cy="725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Relative file paths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connect us with other files in our working directory. In this case, style.css is in the same folder as our html document.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5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Quick Demo</a:t>
            </a:r>
            <a:endParaRPr/>
          </a:p>
        </p:txBody>
      </p:sp>
      <p:sp>
        <p:nvSpPr>
          <p:cNvPr id="284" name="Google Shape;284;p45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Instructor: Demo </a:t>
            </a:r>
            <a:endParaRPr b="0" i="0" sz="3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(RelativePaths_DEMO | 1-RelativePaths) 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6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Absolutely No Absolute Paths</a:t>
            </a:r>
            <a:endParaRPr/>
          </a:p>
        </p:txBody>
      </p:sp>
      <p:pic>
        <p:nvPicPr>
          <p:cNvPr descr="Picture 5" id="290" name="Google Shape;29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0" y="1447800"/>
            <a:ext cx="9123745" cy="1048707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6"/>
          <p:cNvSpPr txBox="1"/>
          <p:nvPr/>
        </p:nvSpPr>
        <p:spPr>
          <a:xfrm>
            <a:off x="29900" y="2805111"/>
            <a:ext cx="4748516" cy="33670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ALWAYS USE RELATIVE FILE PATHS. 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you deploy your sites without them,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of your links will fail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4312" lvl="1" marL="55721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–"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same will happen if you move your project from one folder to another. </a:t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0962" lvl="1" marL="55721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Remember, there is no such thing as a “C:” drive on the internet. </a:t>
            </a:r>
            <a:endParaRPr/>
          </a:p>
        </p:txBody>
      </p:sp>
      <p:pic>
        <p:nvPicPr>
          <p:cNvPr descr="Picture 2" id="292" name="Google Shape;292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0814" y="2667000"/>
            <a:ext cx="3945456" cy="339309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6"/>
          <p:cNvSpPr txBox="1"/>
          <p:nvPr/>
        </p:nvSpPr>
        <p:spPr>
          <a:xfrm>
            <a:off x="29900" y="816767"/>
            <a:ext cx="4748516" cy="631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700"/>
              <a:buFont typeface="Arial"/>
              <a:buNone/>
            </a:pPr>
            <a:r>
              <a:rPr b="1" i="0" lang="en-US" sz="37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VERY </a:t>
            </a:r>
            <a:r>
              <a:rPr b="1" i="0" lang="en-US" sz="3700" u="sng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VERY</a:t>
            </a:r>
            <a:r>
              <a:rPr b="1" i="0" lang="en-US" sz="37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BAD</a:t>
            </a:r>
            <a:endParaRPr/>
          </a:p>
        </p:txBody>
      </p:sp>
      <p:cxnSp>
        <p:nvCxnSpPr>
          <p:cNvPr id="294" name="Google Shape;294;p46"/>
          <p:cNvCxnSpPr/>
          <p:nvPr/>
        </p:nvCxnSpPr>
        <p:spPr>
          <a:xfrm>
            <a:off x="3962399" y="1132283"/>
            <a:ext cx="1600201" cy="620318"/>
          </a:xfrm>
          <a:prstGeom prst="straightConnector1">
            <a:avLst/>
          </a:prstGeom>
          <a:noFill/>
          <a:ln cap="flat" cmpd="sng" w="73025">
            <a:solidFill>
              <a:srgbClr val="FF0000"/>
            </a:solidFill>
            <a:prstDash val="solid"/>
            <a:miter lim="8000"/>
            <a:headEnd len="sm" w="sm" type="none"/>
            <a:tailEnd len="med" w="med" type="triangle"/>
          </a:ln>
        </p:spPr>
      </p:cxnSp>
    </p:spTree>
  </p:cSld>
  <p:clrMapOvr>
    <a:masterClrMapping/>
  </p:clrMapOvr>
  <p:transition spd="slow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47"/>
          <p:cNvSpPr txBox="1"/>
          <p:nvPr/>
        </p:nvSpPr>
        <p:spPr>
          <a:xfrm>
            <a:off x="304800" y="914399"/>
            <a:ext cx="8686800" cy="3637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Assignment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Unzip the folder sent to you via Slack.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Edit the HTML files in all of the “RelativePaths” folders. You need to write relative paths that link the HTML documents with CSS stylesheets.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Tip: Check out the “RelativePaths_WorkingExample” folder. </a:t>
            </a:r>
            <a:endParaRPr/>
          </a:p>
        </p:txBody>
      </p:sp>
      <p:sp>
        <p:nvSpPr>
          <p:cNvPr id="301" name="Google Shape;301;p47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302" name="Google Shape;302;p47"/>
          <p:cNvSpPr txBox="1"/>
          <p:nvPr/>
        </p:nvSpPr>
        <p:spPr>
          <a:xfrm>
            <a:off x="2971800" y="124824"/>
            <a:ext cx="6019800" cy="350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Activity</a:t>
            </a: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1-RelativePaths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 Suggested Time: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 min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8"/>
          <p:cNvSpPr txBox="1"/>
          <p:nvPr>
            <p:ph type="title"/>
          </p:nvPr>
        </p:nvSpPr>
        <p:spPr>
          <a:xfrm>
            <a:off x="457200" y="2993070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CSS Selectors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9"/>
          <p:cNvSpPr txBox="1"/>
          <p:nvPr>
            <p:ph type="title"/>
          </p:nvPr>
        </p:nvSpPr>
        <p:spPr>
          <a:xfrm>
            <a:off x="457200" y="2993070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Box Model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0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Boxes Upon Boxes</a:t>
            </a:r>
            <a:endParaRPr/>
          </a:p>
        </p:txBody>
      </p:sp>
      <p:pic>
        <p:nvPicPr>
          <p:cNvPr descr="Content Placeholder 2" id="318" name="Google Shape;31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762000"/>
            <a:ext cx="7000179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0"/>
          <p:cNvSpPr txBox="1"/>
          <p:nvPr/>
        </p:nvSpPr>
        <p:spPr>
          <a:xfrm>
            <a:off x="76200" y="4648200"/>
            <a:ext cx="9067800" cy="1543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CSS, every element rests within a series of boxes.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box has customizable space properties: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margin, border, and padding.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Typical spacing value: 20px 10px 10px 20px (top, right, bottom, left)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1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51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pic>
        <p:nvPicPr>
          <p:cNvPr descr="Content Placeholder 2" id="326" name="Google Shape;32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8" y="990600"/>
            <a:ext cx="8229601" cy="4266637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1"/>
          <p:cNvSpPr txBox="1"/>
          <p:nvPr/>
        </p:nvSpPr>
        <p:spPr>
          <a:xfrm>
            <a:off x="3657600" y="124824"/>
            <a:ext cx="5334000" cy="350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Suggested Time: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 min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2"/>
          <p:cNvSpPr/>
          <p:nvPr/>
        </p:nvSpPr>
        <p:spPr>
          <a:xfrm>
            <a:off x="-1" y="685800"/>
            <a:ext cx="9155743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5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334" name="Google Shape;334;p52"/>
          <p:cNvSpPr txBox="1"/>
          <p:nvPr/>
        </p:nvSpPr>
        <p:spPr>
          <a:xfrm>
            <a:off x="76200" y="5170637"/>
            <a:ext cx="9067800" cy="9594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Answer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Width: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474 px (no margin), 554 px (with margin)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Height: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539 px (no margin), 569 px (with margin)</a:t>
            </a:r>
            <a:endParaRPr/>
          </a:p>
        </p:txBody>
      </p:sp>
      <p:pic>
        <p:nvPicPr>
          <p:cNvPr descr="Content Placeholder 2" id="335" name="Google Shape;33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8" y="990600"/>
            <a:ext cx="8229601" cy="4266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Homework Assignment</a:t>
            </a:r>
            <a:endParaRPr/>
          </a:p>
        </p:txBody>
      </p:sp>
      <p:sp>
        <p:nvSpPr>
          <p:cNvPr id="152" name="Google Shape;152;p26"/>
          <p:cNvSpPr txBox="1"/>
          <p:nvPr/>
        </p:nvSpPr>
        <p:spPr>
          <a:xfrm>
            <a:off x="304799" y="762000"/>
            <a:ext cx="8740776" cy="42041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Also, at this point everyone should have access to the class repository in GitHub.</a:t>
            </a:r>
            <a:b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&lt;&lt;&lt;&lt;CLASS REPOSITORY LINK HERE&gt;&gt;&gt;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Homework Assignment #1 is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Due: 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b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i="0" lang="en-US" sz="2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MW Class – Wednesday (&lt;&lt;&lt;&lt;UPDATE DATE&gt;&gt;&gt;&gt;)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b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i="0" lang="en-US" sz="2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TTH Class – Thursday (&lt;&lt;&lt;&lt;UPDATE DATE&gt;&gt;&gt;&gt;)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3"/>
          <p:cNvSpPr/>
          <p:nvPr/>
        </p:nvSpPr>
        <p:spPr>
          <a:xfrm>
            <a:off x="-1" y="679938"/>
            <a:ext cx="9155743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53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pic>
        <p:nvPicPr>
          <p:cNvPr descr="Picture 1" id="342" name="Google Shape;342;p53"/>
          <p:cNvPicPr preferRelativeResize="0"/>
          <p:nvPr/>
        </p:nvPicPr>
        <p:blipFill rotWithShape="1">
          <a:blip r:embed="rId3">
            <a:alphaModFix/>
          </a:blip>
          <a:srcRect b="2469" l="5469" r="4290" t="6301"/>
          <a:stretch/>
        </p:blipFill>
        <p:spPr>
          <a:xfrm>
            <a:off x="1828800" y="787983"/>
            <a:ext cx="5562601" cy="438265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3"/>
          <p:cNvSpPr txBox="1"/>
          <p:nvPr/>
        </p:nvSpPr>
        <p:spPr>
          <a:xfrm>
            <a:off x="76200" y="5170637"/>
            <a:ext cx="9067800" cy="9594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Answer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Width: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474 px (no margin), 554 px (with margin)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Height: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539 px (no margin), 569 px (with margin)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4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 Be Floatin’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Take a Facebook Break…</a:t>
            </a:r>
            <a:endParaRPr/>
          </a:p>
        </p:txBody>
      </p:sp>
      <p:sp>
        <p:nvSpPr>
          <p:cNvPr id="354" name="Google Shape;354;p55"/>
          <p:cNvSpPr txBox="1"/>
          <p:nvPr/>
        </p:nvSpPr>
        <p:spPr>
          <a:xfrm>
            <a:off x="-5871" y="783752"/>
            <a:ext cx="9149872" cy="70495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Warning!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These next topics are fairly “tricky”…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 VERY IMPORTANT.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 to channel that inner genius.</a:t>
            </a:r>
            <a:r>
              <a:rPr b="1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1" id="355" name="Google Shape;35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2057400"/>
            <a:ext cx="6430027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Concept of “Flow”</a:t>
            </a:r>
            <a:endParaRPr/>
          </a:p>
        </p:txBody>
      </p:sp>
      <p:pic>
        <p:nvPicPr>
          <p:cNvPr descr="Picture 2" id="361" name="Google Shape;36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726345"/>
            <a:ext cx="7386508" cy="3693256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6"/>
          <p:cNvSpPr txBox="1"/>
          <p:nvPr/>
        </p:nvSpPr>
        <p:spPr>
          <a:xfrm>
            <a:off x="304799" y="4419600"/>
            <a:ext cx="8610601" cy="19649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default, every HTML element displayed in the browser is governed by a concept called </a:t>
            </a: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flow.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means that HTML elements force their adjacent elements to </a:t>
            </a: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flow around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them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7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Flow Analogy to MS Word</a:t>
            </a:r>
            <a:endParaRPr/>
          </a:p>
        </p:txBody>
      </p:sp>
      <p:sp>
        <p:nvSpPr>
          <p:cNvPr id="368" name="Google Shape;368;p57"/>
          <p:cNvSpPr txBox="1"/>
          <p:nvPr/>
        </p:nvSpPr>
        <p:spPr>
          <a:xfrm>
            <a:off x="5715000" y="1118620"/>
            <a:ext cx="3200400" cy="39461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concept of “flow” is very similar to the </a:t>
            </a: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wrap-text options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may be familiar with in Microsoft Word. 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Just as in MS Word, you can have images in-line with text, on-top of text, etc.</a:t>
            </a:r>
            <a:endParaRPr/>
          </a:p>
        </p:txBody>
      </p:sp>
      <p:pic>
        <p:nvPicPr>
          <p:cNvPr descr="Picture 2" id="369" name="Google Shape;36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475" y="1118619"/>
            <a:ext cx="5124450" cy="4638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8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Block Elements </a:t>
            </a:r>
            <a:endParaRPr/>
          </a:p>
        </p:txBody>
      </p:sp>
      <p:sp>
        <p:nvSpPr>
          <p:cNvPr id="375" name="Google Shape;375;p58"/>
          <p:cNvSpPr txBox="1"/>
          <p:nvPr/>
        </p:nvSpPr>
        <p:spPr>
          <a:xfrm>
            <a:off x="304799" y="4419600"/>
            <a:ext cx="8610601" cy="17691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default, web clients render many HTML elements as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block elements.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Paragraphs, headers, divs and more receive this treatment.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28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block element will take up an entire line of space—unless you intervene with CSS properties.</a:t>
            </a:r>
            <a:endParaRPr/>
          </a:p>
        </p:txBody>
      </p:sp>
      <p:pic>
        <p:nvPicPr>
          <p:cNvPr descr="Picture 4" id="376" name="Google Shape;376;p58"/>
          <p:cNvPicPr preferRelativeResize="0"/>
          <p:nvPr/>
        </p:nvPicPr>
        <p:blipFill rotWithShape="1">
          <a:blip r:embed="rId3">
            <a:alphaModFix/>
          </a:blip>
          <a:srcRect b="0" l="0" r="48628" t="0"/>
          <a:stretch/>
        </p:blipFill>
        <p:spPr>
          <a:xfrm>
            <a:off x="304800" y="703120"/>
            <a:ext cx="3810000" cy="3756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9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Block Elements vs. Inline Elements </a:t>
            </a:r>
            <a:endParaRPr/>
          </a:p>
        </p:txBody>
      </p:sp>
      <p:sp>
        <p:nvSpPr>
          <p:cNvPr id="382" name="Google Shape;382;p59"/>
          <p:cNvSpPr txBox="1"/>
          <p:nvPr/>
        </p:nvSpPr>
        <p:spPr>
          <a:xfrm>
            <a:off x="304799" y="4419600"/>
            <a:ext cx="8610601" cy="16347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Now contrast the block elements with </a:t>
            </a: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inline elements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using </a:t>
            </a: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float CSS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properties, we can command our website to display multiple HTML elements adjacently. </a:t>
            </a:r>
            <a:endParaRPr/>
          </a:p>
        </p:txBody>
      </p:sp>
      <p:pic>
        <p:nvPicPr>
          <p:cNvPr descr="Picture 4" id="383" name="Google Shape;383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74" y="703120"/>
            <a:ext cx="7416420" cy="3756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0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Floating</a:t>
            </a:r>
            <a:endParaRPr/>
          </a:p>
        </p:txBody>
      </p:sp>
      <p:sp>
        <p:nvSpPr>
          <p:cNvPr id="389" name="Google Shape;389;p60"/>
          <p:cNvSpPr txBox="1"/>
          <p:nvPr/>
        </p:nvSpPr>
        <p:spPr>
          <a:xfrm>
            <a:off x="304799" y="4711856"/>
            <a:ext cx="8610601" cy="16347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transform these block elements into inline elements, we use a CSS property called </a:t>
            </a: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float. 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Floats are </a:t>
            </a:r>
            <a:r>
              <a:rPr b="1" i="0" lang="en-US" sz="2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necessary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building web layouts.</a:t>
            </a:r>
            <a:endParaRPr/>
          </a:p>
        </p:txBody>
      </p:sp>
      <p:pic>
        <p:nvPicPr>
          <p:cNvPr descr="Picture 4" id="390" name="Google Shape;390;p60"/>
          <p:cNvPicPr preferRelativeResize="0"/>
          <p:nvPr/>
        </p:nvPicPr>
        <p:blipFill rotWithShape="1">
          <a:blip r:embed="rId3">
            <a:alphaModFix/>
          </a:blip>
          <a:srcRect b="0" l="15921" r="19178" t="0"/>
          <a:stretch/>
        </p:blipFill>
        <p:spPr>
          <a:xfrm>
            <a:off x="-1" y="747991"/>
            <a:ext cx="5715001" cy="39002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3" id="391" name="Google Shape;391;p60"/>
          <p:cNvPicPr preferRelativeResize="0"/>
          <p:nvPr/>
        </p:nvPicPr>
        <p:blipFill rotWithShape="1">
          <a:blip r:embed="rId4">
            <a:alphaModFix/>
          </a:blip>
          <a:srcRect b="70232" l="0" r="0" t="0"/>
          <a:stretch/>
        </p:blipFill>
        <p:spPr>
          <a:xfrm>
            <a:off x="5867400" y="1239085"/>
            <a:ext cx="2896043" cy="6699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" id="392" name="Google Shape;392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67400" y="1905000"/>
            <a:ext cx="2896043" cy="2240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Clearing the Float</a:t>
            </a:r>
            <a:endParaRPr/>
          </a:p>
        </p:txBody>
      </p:sp>
      <p:pic>
        <p:nvPicPr>
          <p:cNvPr descr="Picture 3" id="398" name="Google Shape;39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990600"/>
            <a:ext cx="8660619" cy="28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61"/>
          <p:cNvSpPr txBox="1"/>
          <p:nvPr/>
        </p:nvSpPr>
        <p:spPr>
          <a:xfrm>
            <a:off x="304799" y="4711856"/>
            <a:ext cx="8610601" cy="12313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Floats often get in the way of our layouts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Sometimes we don’t want to give each element the “inline” treatment. 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Clearfix Hack</a:t>
            </a:r>
            <a:endParaRPr/>
          </a:p>
        </p:txBody>
      </p:sp>
      <p:sp>
        <p:nvSpPr>
          <p:cNvPr id="405" name="Google Shape;405;p62"/>
          <p:cNvSpPr txBox="1"/>
          <p:nvPr/>
        </p:nvSpPr>
        <p:spPr>
          <a:xfrm>
            <a:off x="304799" y="5094928"/>
            <a:ext cx="8610601" cy="8341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Sometimes when elements don’t match up in size, we get situations like the above… </a:t>
            </a:r>
            <a:endParaRPr/>
          </a:p>
        </p:txBody>
      </p:sp>
      <p:pic>
        <p:nvPicPr>
          <p:cNvPr descr="Picture 8" id="406" name="Google Shape;406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413" y="732749"/>
            <a:ext cx="8450610" cy="414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Homework Assignment</a:t>
            </a:r>
            <a:endParaRPr/>
          </a:p>
        </p:txBody>
      </p:sp>
      <p:sp>
        <p:nvSpPr>
          <p:cNvPr id="158" name="Google Shape;158;p27"/>
          <p:cNvSpPr txBox="1"/>
          <p:nvPr/>
        </p:nvSpPr>
        <p:spPr>
          <a:xfrm>
            <a:off x="304799" y="761998"/>
            <a:ext cx="8740776" cy="45567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Really, work hard on this assignment!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assignment introduces you to fundamental concepts that we’ll be building the entire course-long.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Review In Class Material, </a:t>
            </a:r>
            <a:r>
              <a:rPr b="1" i="1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especially</a:t>
            </a: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Exercises:</a:t>
            </a:r>
            <a:b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&lt;&lt;&lt;&lt;&lt;UPDATE LINK HERE&gt;&gt;&gt;&gt;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 with your peers!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It’s much better than screaming at your computer alone.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Ask Questions on Slack!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Your peers, TAs, and Instructors are all here to help when they can. 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3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Clearfix Hack</a:t>
            </a:r>
            <a:endParaRPr/>
          </a:p>
        </p:txBody>
      </p:sp>
      <p:sp>
        <p:nvSpPr>
          <p:cNvPr id="412" name="Google Shape;412;p63"/>
          <p:cNvSpPr txBox="1"/>
          <p:nvPr/>
        </p:nvSpPr>
        <p:spPr>
          <a:xfrm>
            <a:off x="420310" y="4824607"/>
            <a:ext cx="8190290" cy="5039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can get around this by using “the clearfix hack.” </a:t>
            </a:r>
            <a:endParaRPr/>
          </a:p>
        </p:txBody>
      </p:sp>
      <p:pic>
        <p:nvPicPr>
          <p:cNvPr descr="Picture 8" id="413" name="Google Shape;41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802223"/>
            <a:ext cx="8374137" cy="4044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Clearfix Hack</a:t>
            </a:r>
            <a:endParaRPr/>
          </a:p>
        </p:txBody>
      </p:sp>
      <p:sp>
        <p:nvSpPr>
          <p:cNvPr id="419" name="Google Shape;419;p64"/>
          <p:cNvSpPr txBox="1"/>
          <p:nvPr/>
        </p:nvSpPr>
        <p:spPr>
          <a:xfrm>
            <a:off x="152398" y="3733800"/>
            <a:ext cx="8610601" cy="18834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::after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what we call a pseudo-element. We use it to style specific parts of an element.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will add an HTML element, hidden from view, after the content of the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“.clearfix”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element. This clears the float. </a:t>
            </a:r>
            <a:endParaRPr/>
          </a:p>
        </p:txBody>
      </p:sp>
      <p:pic>
        <p:nvPicPr>
          <p:cNvPr descr="Picture 1" id="420" name="Google Shape;42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8648" y="953360"/>
            <a:ext cx="3771901" cy="236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Quick Demo!</a:t>
            </a:r>
            <a:endParaRPr/>
          </a:p>
        </p:txBody>
      </p:sp>
      <p:cxnSp>
        <p:nvCxnSpPr>
          <p:cNvPr id="426" name="Google Shape;426;p65"/>
          <p:cNvCxnSpPr/>
          <p:nvPr/>
        </p:nvCxnSpPr>
        <p:spPr>
          <a:xfrm>
            <a:off x="0" y="653853"/>
            <a:ext cx="9144000" cy="1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1" id="427" name="Google Shape;42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7400" y="838200"/>
            <a:ext cx="5402504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Quick Demo!</a:t>
            </a:r>
            <a:endParaRPr/>
          </a:p>
        </p:txBody>
      </p:sp>
      <p:cxnSp>
        <p:nvCxnSpPr>
          <p:cNvPr id="433" name="Google Shape;433;p66"/>
          <p:cNvCxnSpPr/>
          <p:nvPr/>
        </p:nvCxnSpPr>
        <p:spPr>
          <a:xfrm>
            <a:off x="0" y="653853"/>
            <a:ext cx="9144000" cy="1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2" id="434" name="Google Shape;43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5" y="747991"/>
            <a:ext cx="9134475" cy="350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Quick Demo</a:t>
            </a:r>
            <a:endParaRPr/>
          </a:p>
        </p:txBody>
      </p:sp>
      <p:sp>
        <p:nvSpPr>
          <p:cNvPr id="440" name="Google Shape;440;p67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Instructor: Demo </a:t>
            </a:r>
            <a:endParaRPr b="0" i="0" sz="3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(2-FloatExamples) 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8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Fantastic Guide on Floats ****</a:t>
            </a:r>
            <a:endParaRPr/>
          </a:p>
        </p:txBody>
      </p:sp>
      <p:cxnSp>
        <p:nvCxnSpPr>
          <p:cNvPr id="446" name="Google Shape;446;p68"/>
          <p:cNvCxnSpPr/>
          <p:nvPr/>
        </p:nvCxnSpPr>
        <p:spPr>
          <a:xfrm>
            <a:off x="0" y="653853"/>
            <a:ext cx="9144000" cy="1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11" id="447" name="Google Shape;447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727" y="835761"/>
            <a:ext cx="5485673" cy="462589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8" name="Google Shape;448;p68"/>
          <p:cNvSpPr txBox="1"/>
          <p:nvPr/>
        </p:nvSpPr>
        <p:spPr>
          <a:xfrm>
            <a:off x="409303" y="5518075"/>
            <a:ext cx="8610601" cy="8341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all serious front-end developers (this is a </a:t>
            </a:r>
            <a:r>
              <a:rPr b="1" i="0" lang="en-US" sz="2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necessary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read):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https://css-tricks.com/all-about-floats/</a:t>
            </a:r>
            <a:endParaRPr/>
          </a:p>
        </p:txBody>
      </p:sp>
      <p:pic>
        <p:nvPicPr>
          <p:cNvPr descr="Picture 13" id="449" name="Google Shape;449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800" y="766498"/>
            <a:ext cx="2867025" cy="75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9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69"/>
          <p:cNvSpPr txBox="1"/>
          <p:nvPr/>
        </p:nvSpPr>
        <p:spPr>
          <a:xfrm>
            <a:off x="304800" y="914400"/>
            <a:ext cx="8686800" cy="29262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Assignment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this activity, you’ll flex your newfound floating skills by creating a conceptual layout. Eyeball the design to your best ability.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 your Slack for more instructions.</a:t>
            </a:r>
            <a:endParaRPr/>
          </a:p>
        </p:txBody>
      </p:sp>
      <p:sp>
        <p:nvSpPr>
          <p:cNvPr id="456" name="Google Shape;456;p69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457" name="Google Shape;457;p69"/>
          <p:cNvSpPr txBox="1"/>
          <p:nvPr/>
        </p:nvSpPr>
        <p:spPr>
          <a:xfrm>
            <a:off x="2438400" y="124824"/>
            <a:ext cx="6553200" cy="350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Activity</a:t>
            </a: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3-FloatLayout-Activity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 Suggested Time: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 min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0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70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pic>
        <p:nvPicPr>
          <p:cNvPr descr="Picture 6" id="464" name="Google Shape;464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52500"/>
            <a:ext cx="9144000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1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Good work!</a:t>
            </a:r>
            <a:endParaRPr/>
          </a:p>
        </p:txBody>
      </p:sp>
      <p:pic>
        <p:nvPicPr>
          <p:cNvPr descr="Picture 2" id="470" name="Google Shape;470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0749" y="783752"/>
            <a:ext cx="4762501" cy="4762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71"/>
          <p:cNvSpPr txBox="1"/>
          <p:nvPr/>
        </p:nvSpPr>
        <p:spPr>
          <a:xfrm>
            <a:off x="2286000" y="5807176"/>
            <a:ext cx="4572000" cy="375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Your brain may rest now…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72"/>
          <p:cNvSpPr txBox="1"/>
          <p:nvPr/>
        </p:nvSpPr>
        <p:spPr>
          <a:xfrm>
            <a:off x="304800" y="98052"/>
            <a:ext cx="8684274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Video Walkthrough! (Highly, HIGHLY Recommend!!!)</a:t>
            </a:r>
            <a:endParaRPr/>
          </a:p>
        </p:txBody>
      </p:sp>
      <p:pic>
        <p:nvPicPr>
          <p:cNvPr descr="Picture 3" id="478" name="Google Shape;478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838200"/>
            <a:ext cx="8684274" cy="5025386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72"/>
          <p:cNvSpPr txBox="1"/>
          <p:nvPr/>
        </p:nvSpPr>
        <p:spPr>
          <a:xfrm>
            <a:off x="76200" y="5988403"/>
            <a:ext cx="8912874" cy="288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Video Link: </a:t>
            </a: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https://youtu.be/0lpxKw6E90Y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 Important of All….</a:t>
            </a:r>
            <a:endParaRPr/>
          </a:p>
        </p:txBody>
      </p:sp>
      <p:sp>
        <p:nvSpPr>
          <p:cNvPr id="164" name="Google Shape;164;p28"/>
          <p:cNvSpPr txBox="1"/>
          <p:nvPr/>
        </p:nvSpPr>
        <p:spPr>
          <a:xfrm>
            <a:off x="304799" y="5715000"/>
            <a:ext cx="8740776" cy="5039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Just Submit SOMETHING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(even if it seems pretty crummy)!</a:t>
            </a:r>
            <a:endParaRPr/>
          </a:p>
        </p:txBody>
      </p:sp>
      <p:pic>
        <p:nvPicPr>
          <p:cNvPr descr="Picture 2" id="165" name="Google Shape;16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914400"/>
            <a:ext cx="6172200" cy="4604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3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BREAK!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4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CSS Positioning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Position: Static (Default)</a:t>
            </a:r>
            <a:endParaRPr/>
          </a:p>
        </p:txBody>
      </p:sp>
      <p:pic>
        <p:nvPicPr>
          <p:cNvPr descr="Picture 3" id="495" name="Google Shape;495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914400"/>
            <a:ext cx="2286000" cy="5309886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75"/>
          <p:cNvSpPr txBox="1"/>
          <p:nvPr/>
        </p:nvSpPr>
        <p:spPr>
          <a:xfrm>
            <a:off x="2819400" y="914400"/>
            <a:ext cx="61722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Four boxes placed statically (default) 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Position: Relative</a:t>
            </a:r>
            <a:endParaRPr/>
          </a:p>
        </p:txBody>
      </p:sp>
      <p:sp>
        <p:nvSpPr>
          <p:cNvPr id="502" name="Google Shape;502;p76"/>
          <p:cNvSpPr txBox="1"/>
          <p:nvPr/>
        </p:nvSpPr>
        <p:spPr>
          <a:xfrm>
            <a:off x="3200400" y="914400"/>
            <a:ext cx="5791200" cy="11482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Switching the boxes to relative will nudge the boxes in relation to their “original” location.</a:t>
            </a:r>
            <a:endParaRPr/>
          </a:p>
        </p:txBody>
      </p:sp>
      <p:pic>
        <p:nvPicPr>
          <p:cNvPr descr="Picture 4" id="503" name="Google Shape;503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747990"/>
            <a:ext cx="2783310" cy="56522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5" id="504" name="Google Shape;504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3800" y="2155294"/>
            <a:ext cx="2773778" cy="4160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7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Position: Absolute</a:t>
            </a:r>
            <a:endParaRPr/>
          </a:p>
        </p:txBody>
      </p:sp>
      <p:sp>
        <p:nvSpPr>
          <p:cNvPr id="510" name="Google Shape;510;p77"/>
          <p:cNvSpPr txBox="1"/>
          <p:nvPr/>
        </p:nvSpPr>
        <p:spPr>
          <a:xfrm>
            <a:off x="914400" y="5791200"/>
            <a:ext cx="78486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Positioned relative to nearest positioned ancestor</a:t>
            </a:r>
            <a:endParaRPr/>
          </a:p>
        </p:txBody>
      </p:sp>
      <p:pic>
        <p:nvPicPr>
          <p:cNvPr descr="Picture 9" id="511" name="Google Shape;511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1800" y="980439"/>
            <a:ext cx="2231148" cy="44622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1" id="512" name="Google Shape;512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980438"/>
            <a:ext cx="6139077" cy="4462297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slow">
    <p:fade thruBlk="1"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8"/>
          <p:cNvSpPr txBox="1"/>
          <p:nvPr/>
        </p:nvSpPr>
        <p:spPr>
          <a:xfrm>
            <a:off x="457200" y="5791200"/>
            <a:ext cx="8686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Position with exact coordinates to the browser window</a:t>
            </a:r>
            <a:endParaRPr/>
          </a:p>
        </p:txBody>
      </p:sp>
      <p:sp>
        <p:nvSpPr>
          <p:cNvPr id="518" name="Google Shape;518;p78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Position: Fixed</a:t>
            </a:r>
            <a:endParaRPr/>
          </a:p>
        </p:txBody>
      </p:sp>
      <p:pic>
        <p:nvPicPr>
          <p:cNvPr descr="Picture 2" id="519" name="Google Shape;519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914400"/>
            <a:ext cx="5724448" cy="4572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Picture 6" id="520" name="Google Shape;520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7001" y="914400"/>
            <a:ext cx="2362201" cy="4585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9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Layering with Z-Index</a:t>
            </a:r>
            <a:endParaRPr/>
          </a:p>
        </p:txBody>
      </p:sp>
      <p:pic>
        <p:nvPicPr>
          <p:cNvPr descr="Picture 2" id="526" name="Google Shape;526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914400"/>
            <a:ext cx="8268507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79"/>
          <p:cNvSpPr txBox="1"/>
          <p:nvPr/>
        </p:nvSpPr>
        <p:spPr>
          <a:xfrm>
            <a:off x="363582" y="5331445"/>
            <a:ext cx="8686801" cy="792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Z-Index allows you to layer elements on top of each other when they’re positioned.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0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Hiding Things </a:t>
            </a:r>
            <a:endParaRPr/>
          </a:p>
        </p:txBody>
      </p:sp>
      <p:sp>
        <p:nvSpPr>
          <p:cNvPr id="533" name="Google Shape;533;p80"/>
          <p:cNvSpPr txBox="1"/>
          <p:nvPr/>
        </p:nvSpPr>
        <p:spPr>
          <a:xfrm>
            <a:off x="304799" y="4419600"/>
            <a:ext cx="8610601" cy="16347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“Display: none” allows us to hide elements from view.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will become useful in later sections, when we’ll be hiding and revealing specific HTML elements of our choice.  </a:t>
            </a:r>
            <a:endParaRPr/>
          </a:p>
        </p:txBody>
      </p:sp>
      <p:pic>
        <p:nvPicPr>
          <p:cNvPr descr="Picture 4" id="534" name="Google Shape;534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0" y="798418"/>
            <a:ext cx="2164080" cy="3393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Quick Demo</a:t>
            </a:r>
            <a:endParaRPr/>
          </a:p>
        </p:txBody>
      </p:sp>
      <p:sp>
        <p:nvSpPr>
          <p:cNvPr id="540" name="Google Shape;540;p8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Instructor: Demo </a:t>
            </a:r>
            <a:endParaRPr b="0" i="0" sz="3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(5-CSS_PositionedLayout) 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8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Video Walkthrough!</a:t>
            </a:r>
            <a:endParaRPr/>
          </a:p>
        </p:txBody>
      </p:sp>
      <p:sp>
        <p:nvSpPr>
          <p:cNvPr id="547" name="Google Shape;547;p82"/>
          <p:cNvSpPr txBox="1"/>
          <p:nvPr/>
        </p:nvSpPr>
        <p:spPr>
          <a:xfrm>
            <a:off x="76200" y="5988403"/>
            <a:ext cx="8912874" cy="288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Video Link: </a:t>
            </a: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https://youtu.be/sHfJn0jqBro</a:t>
            </a:r>
            <a:endParaRPr/>
          </a:p>
        </p:txBody>
      </p:sp>
      <p:pic>
        <p:nvPicPr>
          <p:cNvPr descr="Picture 1" id="548" name="Google Shape;548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7181" y="716623"/>
            <a:ext cx="8429041" cy="502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Warning!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3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Great Resource</a:t>
            </a:r>
            <a:endParaRPr/>
          </a:p>
        </p:txBody>
      </p:sp>
      <p:sp>
        <p:nvSpPr>
          <p:cNvPr id="554" name="Google Shape;554;p83"/>
          <p:cNvSpPr txBox="1"/>
          <p:nvPr/>
        </p:nvSpPr>
        <p:spPr>
          <a:xfrm>
            <a:off x="409303" y="5348961"/>
            <a:ext cx="8610601" cy="14892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Another great read for front-end developers:</a:t>
            </a:r>
            <a:b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http://learn.shayhowe.com/html-css/positioning-content/</a:t>
            </a:r>
            <a:endParaRPr/>
          </a:p>
          <a:p>
            <a:pPr indent="-1428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sng" cap="none" strike="noStrike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  <a:hlinkClick r:id="rId4"/>
            </a:endParaRPr>
          </a:p>
        </p:txBody>
      </p:sp>
      <p:pic>
        <p:nvPicPr>
          <p:cNvPr descr="Picture 4" id="555" name="Google Shape;555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8825" y="820273"/>
            <a:ext cx="8536576" cy="3551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8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84"/>
          <p:cNvSpPr txBox="1"/>
          <p:nvPr/>
        </p:nvSpPr>
        <p:spPr>
          <a:xfrm>
            <a:off x="304800" y="914400"/>
            <a:ext cx="8686800" cy="29262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Assignment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this activity, you’ll flex your newfound positioning skills by creating another conceptual layout. Eyeball the design to your best ability.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 your Slack for additional instructions.</a:t>
            </a:r>
            <a:endParaRPr/>
          </a:p>
        </p:txBody>
      </p:sp>
      <p:sp>
        <p:nvSpPr>
          <p:cNvPr id="562" name="Google Shape;562;p8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563" name="Google Shape;563;p84"/>
          <p:cNvSpPr txBox="1"/>
          <p:nvPr/>
        </p:nvSpPr>
        <p:spPr>
          <a:xfrm>
            <a:off x="2286000" y="124824"/>
            <a:ext cx="6705600" cy="350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6-CSS_Positioned_Activity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 Suggested Time: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 min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5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8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pic>
        <p:nvPicPr>
          <p:cNvPr descr="Picture 4" id="570" name="Google Shape;570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747991"/>
            <a:ext cx="6762750" cy="5504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86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86"/>
          <p:cNvSpPr txBox="1"/>
          <p:nvPr/>
        </p:nvSpPr>
        <p:spPr>
          <a:xfrm>
            <a:off x="304800" y="98052"/>
            <a:ext cx="8684274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Video Walkthrough! </a:t>
            </a:r>
            <a:endParaRPr/>
          </a:p>
        </p:txBody>
      </p:sp>
      <p:sp>
        <p:nvSpPr>
          <p:cNvPr id="577" name="Google Shape;577;p86"/>
          <p:cNvSpPr txBox="1"/>
          <p:nvPr/>
        </p:nvSpPr>
        <p:spPr>
          <a:xfrm>
            <a:off x="76200" y="5988403"/>
            <a:ext cx="8912874" cy="503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Video Link: </a:t>
            </a:r>
            <a:r>
              <a:rPr b="0" i="0" lang="en-US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https://youtu.be/yWXgnQaWSW0</a:t>
            </a:r>
            <a:endParaRPr/>
          </a:p>
        </p:txBody>
      </p:sp>
      <p:pic>
        <p:nvPicPr>
          <p:cNvPr descr="Picture 1" id="578" name="Google Shape;578;p86"/>
          <p:cNvPicPr preferRelativeResize="0"/>
          <p:nvPr/>
        </p:nvPicPr>
        <p:blipFill rotWithShape="1">
          <a:blip r:embed="rId4">
            <a:alphaModFix/>
          </a:blip>
          <a:srcRect b="13459" l="0" r="0" t="0"/>
          <a:stretch/>
        </p:blipFill>
        <p:spPr>
          <a:xfrm>
            <a:off x="734742" y="712806"/>
            <a:ext cx="7799659" cy="514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87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Advice</a:t>
            </a:r>
            <a:endParaRPr/>
          </a:p>
        </p:txBody>
      </p:sp>
      <p:sp>
        <p:nvSpPr>
          <p:cNvPr id="584" name="Google Shape;584;p87"/>
          <p:cNvSpPr txBox="1"/>
          <p:nvPr/>
        </p:nvSpPr>
        <p:spPr>
          <a:xfrm>
            <a:off x="4419600" y="1687297"/>
            <a:ext cx="4648200" cy="36358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1" lang="en-US" sz="2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Re-do this at home. </a:t>
            </a:r>
            <a:br>
              <a:rPr b="1" i="1" lang="en-US" sz="2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designed this exercise </a:t>
            </a:r>
            <a:endParaRPr b="0" i="0" sz="3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firm up your HTML/CSS skills.</a:t>
            </a:r>
            <a:endParaRPr b="0" i="0" sz="3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0" i="0" sz="3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0" i="0" sz="3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1" lang="en-US" sz="2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REMEMBER:</a:t>
            </a:r>
            <a:endParaRPr b="0" i="0" sz="3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best way to learn </a:t>
            </a:r>
            <a:endParaRPr b="0" i="0" sz="3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development </a:t>
            </a:r>
            <a:endParaRPr b="0" i="0" sz="3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to PRACTICE!</a:t>
            </a:r>
            <a:endParaRPr/>
          </a:p>
        </p:txBody>
      </p:sp>
      <p:pic>
        <p:nvPicPr>
          <p:cNvPr descr="Picture 2" id="585" name="Google Shape;585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914400"/>
            <a:ext cx="4074934" cy="518160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slow">
    <p:fade thruBlk="1"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88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Chrome Inspector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89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Chrome Inspector is Your Friend</a:t>
            </a:r>
            <a:endParaRPr/>
          </a:p>
        </p:txBody>
      </p:sp>
      <p:pic>
        <p:nvPicPr>
          <p:cNvPr descr="Picture 1" id="596" name="Google Shape;596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" y="797235"/>
            <a:ext cx="9139240" cy="4491038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89"/>
          <p:cNvSpPr txBox="1"/>
          <p:nvPr/>
        </p:nvSpPr>
        <p:spPr>
          <a:xfrm>
            <a:off x="116682" y="5410200"/>
            <a:ext cx="8915401" cy="8630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access chrome inspector, right click on a page. Then hit “Inspect.”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will allow you to inspect the HTML, CSS and more!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90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Chrome Inspector is Your Friend</a:t>
            </a:r>
            <a:endParaRPr/>
          </a:p>
        </p:txBody>
      </p:sp>
      <p:pic>
        <p:nvPicPr>
          <p:cNvPr descr="Picture 6" id="603" name="Google Shape;603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" y="990600"/>
            <a:ext cx="9139240" cy="388143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04" name="Google Shape;604;p90"/>
          <p:cNvSpPr txBox="1"/>
          <p:nvPr/>
        </p:nvSpPr>
        <p:spPr>
          <a:xfrm>
            <a:off x="116682" y="5181600"/>
            <a:ext cx="8915401" cy="11118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can even edit the HTML/CSS of a webpage and instantly view your changes in the browser! 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works on any website, whether yours or not.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9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Next Class! </a:t>
            </a:r>
            <a:endParaRPr/>
          </a:p>
        </p:txBody>
      </p:sp>
      <p:sp>
        <p:nvSpPr>
          <p:cNvPr id="610" name="Google Shape;610;p91"/>
          <p:cNvSpPr txBox="1"/>
          <p:nvPr/>
        </p:nvSpPr>
        <p:spPr>
          <a:xfrm>
            <a:off x="0" y="2057400"/>
            <a:ext cx="9067800" cy="2545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1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We’ll be coming back to this </a:t>
            </a:r>
            <a:endParaRPr b="0" i="0" sz="3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1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our next class.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92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Recap + Reassurances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Brace Yourselves</a:t>
            </a:r>
            <a:endParaRPr/>
          </a:p>
        </p:txBody>
      </p:sp>
      <p:sp>
        <p:nvSpPr>
          <p:cNvPr id="176" name="Google Shape;176;p30"/>
          <p:cNvSpPr txBox="1"/>
          <p:nvPr/>
        </p:nvSpPr>
        <p:spPr>
          <a:xfrm>
            <a:off x="152400" y="653853"/>
            <a:ext cx="8915400" cy="1098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1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Today is going to be a bit tough.</a:t>
            </a:r>
            <a:endParaRPr/>
          </a:p>
        </p:txBody>
      </p:sp>
      <p:sp>
        <p:nvSpPr>
          <p:cNvPr id="177" name="Google Shape;177;p30"/>
          <p:cNvSpPr txBox="1"/>
          <p:nvPr/>
        </p:nvSpPr>
        <p:spPr>
          <a:xfrm>
            <a:off x="228600" y="5181600"/>
            <a:ext cx="8915400" cy="10981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1" lang="en-US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 trust us! 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1" lang="en-US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will all look easy a few weeks from now.</a:t>
            </a:r>
            <a:endParaRPr/>
          </a:p>
        </p:txBody>
      </p:sp>
      <p:pic>
        <p:nvPicPr>
          <p:cNvPr descr="Picture 5" id="178" name="Google Shape;17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2600" y="1707737"/>
            <a:ext cx="5486400" cy="3518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2" id="620" name="Google Shape;620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-76200"/>
            <a:ext cx="8686800" cy="6949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94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95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EXTRA MATERIAL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9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636" name="Google Shape;636;p96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96"/>
          <p:cNvSpPr txBox="1"/>
          <p:nvPr/>
        </p:nvSpPr>
        <p:spPr>
          <a:xfrm>
            <a:off x="304800" y="914400"/>
            <a:ext cx="8686800" cy="47042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Assignment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Take a website you commonly visit (Amazon, Google, Huff Po, etc.) and heavily modify it with Google Developer Tools.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have 15 minutes to test Chrome Inspector. Try modifying: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Content (change words).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Colors.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Spacing.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Any other CSS style rules.</a:t>
            </a:r>
            <a:endParaRPr/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you’re done, send a screenshot to your class’s Slack.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97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CSS Resets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98"/>
          <p:cNvSpPr txBox="1"/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Loading Multiple CSS Files ***(Very Important!!!)***</a:t>
            </a:r>
            <a:endParaRPr/>
          </a:p>
        </p:txBody>
      </p:sp>
      <p:pic>
        <p:nvPicPr>
          <p:cNvPr descr="Picture 3" id="648" name="Google Shape;648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595" y="762000"/>
            <a:ext cx="8545216" cy="3141803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98"/>
          <p:cNvSpPr txBox="1"/>
          <p:nvPr/>
        </p:nvSpPr>
        <p:spPr>
          <a:xfrm>
            <a:off x="321546" y="3977290"/>
            <a:ext cx="8555265" cy="22983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can link our documents to more than one stylesheet at a time—one of the most powerful features of CSS/HTML.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tapping into different stylesheets simultaneously, we can create complex layouts with plenty of design rules.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Just remember: the loading </a:t>
            </a:r>
            <a:r>
              <a:rPr b="1" i="1" lang="en-US" sz="1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order matters!!!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99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Browser?</a:t>
            </a:r>
            <a:endParaRPr/>
          </a:p>
        </p:txBody>
      </p:sp>
      <p:sp>
        <p:nvSpPr>
          <p:cNvPr id="655" name="Google Shape;655;p99"/>
          <p:cNvSpPr txBox="1"/>
          <p:nvPr/>
        </p:nvSpPr>
        <p:spPr>
          <a:xfrm>
            <a:off x="457200" y="1600200"/>
            <a:ext cx="8229600" cy="35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a show of hands…</a:t>
            </a:r>
            <a:endParaRPr b="0" i="0" sz="3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1" lang="en-US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Which browser do you use?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00"/>
          <p:cNvSpPr txBox="1"/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Battle of the Browsers</a:t>
            </a:r>
            <a:endParaRPr/>
          </a:p>
        </p:txBody>
      </p:sp>
      <p:pic>
        <p:nvPicPr>
          <p:cNvPr descr="Picture 2" id="661" name="Google Shape;661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003206"/>
            <a:ext cx="3810000" cy="5057776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100"/>
          <p:cNvSpPr txBox="1"/>
          <p:nvPr/>
        </p:nvSpPr>
        <p:spPr>
          <a:xfrm>
            <a:off x="4724400" y="1307707"/>
            <a:ext cx="4321174" cy="39479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 the hood, web browsers often </a:t>
            </a:r>
            <a:r>
              <a:rPr b="1" i="0" lang="en-US" sz="2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render webpages differently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than their competition.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These disparities could mean HTML/CSS displaying differently  in each web client.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Because of these potential divergences, web developers need to make their websites </a:t>
            </a:r>
            <a:r>
              <a:rPr b="1" i="0" lang="en-US" sz="2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cross-browser compatible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01"/>
          <p:cNvSpPr txBox="1"/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Reset.css (or Normalize.css)</a:t>
            </a:r>
            <a:endParaRPr/>
          </a:p>
        </p:txBody>
      </p:sp>
      <p:pic>
        <p:nvPicPr>
          <p:cNvPr descr="Picture 4" id="668" name="Google Shape;668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783752"/>
            <a:ext cx="6867525" cy="3673163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69" name="Google Shape;669;p101"/>
          <p:cNvSpPr txBox="1"/>
          <p:nvPr/>
        </p:nvSpPr>
        <p:spPr>
          <a:xfrm>
            <a:off x="152398" y="4586811"/>
            <a:ext cx="8882745" cy="16347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Reset.css will “reset” all browser-specific CSS. This means your site will appear the same in all browsers.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However, you will have to re-style everything yourself.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CSS Resets Matter</a:t>
            </a:r>
            <a:endParaRPr/>
          </a:p>
        </p:txBody>
      </p:sp>
      <p:sp>
        <p:nvSpPr>
          <p:cNvPr id="675" name="Google Shape;675;p102"/>
          <p:cNvSpPr txBox="1"/>
          <p:nvPr/>
        </p:nvSpPr>
        <p:spPr>
          <a:xfrm>
            <a:off x="228599" y="1307707"/>
            <a:ext cx="8740776" cy="25330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It’s important for creating browser-compatible websites.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It’s an example of using someone else’s CSS in </a:t>
            </a:r>
            <a:r>
              <a:rPr b="0" i="1" lang="en-US" sz="2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your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website!!!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It’s a common Front-End Developer Interview question.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Brace Yourselves</a:t>
            </a:r>
            <a:endParaRPr/>
          </a:p>
        </p:txBody>
      </p:sp>
      <p:sp>
        <p:nvSpPr>
          <p:cNvPr id="184" name="Google Shape;184;p31"/>
          <p:cNvSpPr txBox="1"/>
          <p:nvPr/>
        </p:nvSpPr>
        <p:spPr>
          <a:xfrm>
            <a:off x="0" y="2057400"/>
            <a:ext cx="9067800" cy="2545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1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Don’t expect to understand EVERYTHING at once. </a:t>
            </a:r>
            <a:endParaRPr b="0" i="0" sz="3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0" i="0" sz="3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Today is all about getting immersed.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03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681" name="Google Shape;681;p103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103"/>
          <p:cNvSpPr txBox="1"/>
          <p:nvPr/>
        </p:nvSpPr>
        <p:spPr>
          <a:xfrm>
            <a:off x="304800" y="914399"/>
            <a:ext cx="8686800" cy="2570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Assignment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Follow the instructions given via Slack to incorporate a reset.css file in a basic HTML file.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 the impact of the reset file makes after you include it.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CSS Recap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Main_Unbranded">
  <a:themeElements>
    <a:clrScheme name="Main_Unbrande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in_Unbranded">
  <a:themeElements>
    <a:clrScheme name="Main_Unbranded">
      <a:dk1>
        <a:srgbClr val="000000"/>
      </a:dk1>
      <a:lt1>
        <a:srgbClr val="404040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